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/>
    <p:restoredTop sz="94641"/>
  </p:normalViewPr>
  <p:slideViewPr>
    <p:cSldViewPr snapToGrid="0" snapToObjects="1">
      <p:cViewPr varScale="1">
        <p:scale>
          <a:sx n="134" d="100"/>
          <a:sy n="134" d="100"/>
        </p:scale>
        <p:origin x="208" y="1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D2EC-DFCA-3C4F-A9DE-DD2484C31077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E30DBE6-EC06-CD4C-A53B-D97D37DBC5F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D2EC-DFCA-3C4F-A9DE-DD2484C31077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DBE6-EC06-CD4C-A53B-D97D37DBC5F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D2EC-DFCA-3C4F-A9DE-DD2484C31077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DBE6-EC06-CD4C-A53B-D97D37DBC5F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D2EC-DFCA-3C4F-A9DE-DD2484C31077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DBE6-EC06-CD4C-A53B-D97D37DBC5F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406D2EC-DFCA-3C4F-A9DE-DD2484C31077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E30DBE6-EC06-CD4C-A53B-D97D37DBC5F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D2EC-DFCA-3C4F-A9DE-DD2484C31077}" type="datetimeFigureOut">
              <a:rPr lang="en-US" smtClean="0"/>
              <a:t>4/21/22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DBE6-EC06-CD4C-A53B-D97D37DBC5F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D2EC-DFCA-3C4F-A9DE-DD2484C31077}" type="datetimeFigureOut">
              <a:rPr lang="en-US" smtClean="0"/>
              <a:t>4/21/22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DBE6-EC06-CD4C-A53B-D97D37DBC5F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D2EC-DFCA-3C4F-A9DE-DD2484C31077}" type="datetimeFigureOut">
              <a:rPr lang="en-US" smtClean="0"/>
              <a:t>4/21/22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DBE6-EC06-CD4C-A53B-D97D37DBC5F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D2EC-DFCA-3C4F-A9DE-DD2484C31077}" type="datetimeFigureOut">
              <a:rPr lang="en-US" smtClean="0"/>
              <a:t>4/21/22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DBE6-EC06-CD4C-A53B-D97D37DBC5F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D2EC-DFCA-3C4F-A9DE-DD2484C31077}" type="datetimeFigureOut">
              <a:rPr lang="en-US" smtClean="0"/>
              <a:t>4/21/22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DBE6-EC06-CD4C-A53B-D97D37DBC5F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D2EC-DFCA-3C4F-A9DE-DD2484C31077}" type="datetimeFigureOut">
              <a:rPr lang="en-US" smtClean="0"/>
              <a:t>4/21/22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DBE6-EC06-CD4C-A53B-D97D37DBC5F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406D2EC-DFCA-3C4F-A9DE-DD2484C31077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E30DBE6-EC06-CD4C-A53B-D97D37DBC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sciencedirect.com/science/article/pii/S0040162520313561?dgcid=coautho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18822"/>
            <a:ext cx="9966960" cy="3035808"/>
          </a:xfrm>
        </p:spPr>
        <p:txBody>
          <a:bodyPr/>
          <a:lstStyle/>
          <a:p>
            <a:r>
              <a:rPr lang="en-US" dirty="0" smtClean="0"/>
              <a:t>Exploring the Crowd’s Creativity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560" y="4563292"/>
            <a:ext cx="7891272" cy="1069848"/>
          </a:xfrm>
        </p:spPr>
        <p:txBody>
          <a:bodyPr>
            <a:normAutofit/>
          </a:bodyPr>
          <a:lstStyle/>
          <a:p>
            <a:r>
              <a:rPr lang="en-US" dirty="0" smtClean="0"/>
              <a:t>Jie Ren - Fordham University - 4/22/22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51560" y="5338118"/>
            <a:ext cx="10058400" cy="11579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Jie Ren,</a:t>
            </a:r>
            <a:r>
              <a:rPr lang="en-US" b="1" dirty="0" smtClean="0"/>
              <a:t> </a:t>
            </a:r>
            <a:r>
              <a:rPr lang="en-US" dirty="0" smtClean="0"/>
              <a:t>Yue Han, </a:t>
            </a:r>
            <a:r>
              <a:rPr lang="en-US" dirty="0" err="1" smtClean="0"/>
              <a:t>Yegin</a:t>
            </a:r>
            <a:r>
              <a:rPr lang="en-US" dirty="0" smtClean="0"/>
              <a:t> </a:t>
            </a:r>
            <a:r>
              <a:rPr lang="en-US" dirty="0" err="1" smtClean="0"/>
              <a:t>Genc</a:t>
            </a:r>
            <a:r>
              <a:rPr lang="en-US" dirty="0" smtClean="0"/>
              <a:t>, William </a:t>
            </a:r>
            <a:r>
              <a:rPr lang="en-US" dirty="0" err="1" smtClean="0"/>
              <a:t>Yeoh</a:t>
            </a:r>
            <a:r>
              <a:rPr lang="en-US" dirty="0" smtClean="0"/>
              <a:t>, and Ales </a:t>
            </a:r>
            <a:r>
              <a:rPr lang="en-US" dirty="0" err="1" smtClean="0"/>
              <a:t>Popovič</a:t>
            </a:r>
            <a:r>
              <a:rPr lang="en-US" dirty="0" smtClean="0"/>
              <a:t>. (2021) </a:t>
            </a:r>
            <a:r>
              <a:rPr lang="en-US" dirty="0" smtClean="0">
                <a:hlinkClick r:id="rId2"/>
              </a:rPr>
              <a:t>Exploring the Boundary of Crowdsourcing in the Domain of Creativity and How to Break it? </a:t>
            </a:r>
            <a:r>
              <a:rPr lang="en-US" i="1" dirty="0" smtClean="0"/>
              <a:t>Technological Forecasting &amp; Social Change</a:t>
            </a:r>
            <a:r>
              <a:rPr lang="en-US" dirty="0" smtClean="0"/>
              <a:t>, 165, 120530.</a:t>
            </a:r>
          </a:p>
          <a:p>
            <a:r>
              <a:rPr lang="en-US" dirty="0" smtClean="0"/>
              <a:t>&amp; A working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6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685" y="659278"/>
            <a:ext cx="7071563" cy="5549993"/>
          </a:xfrm>
        </p:spPr>
      </p:pic>
    </p:spTree>
    <p:extLst>
      <p:ext uri="{BB962C8B-B14F-4D97-AF65-F5344CB8AC3E}">
        <p14:creationId xmlns:p14="http://schemas.microsoft.com/office/powerpoint/2010/main" val="193903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913257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next? </a:t>
            </a:r>
            <a:r>
              <a:rPr lang="mr-IN" dirty="0" smtClean="0"/>
              <a:t>–</a:t>
            </a:r>
            <a:r>
              <a:rPr lang="en-US" dirty="0" smtClean="0"/>
              <a:t> A theoretical perspective to explain the crowd’s creativity at the individual, team, and platform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3324225"/>
            <a:ext cx="10058400" cy="284797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Individual Level</a:t>
            </a:r>
          </a:p>
          <a:p>
            <a:r>
              <a:rPr lang="en-US" dirty="0" smtClean="0"/>
              <a:t>Team Level</a:t>
            </a:r>
          </a:p>
          <a:p>
            <a:r>
              <a:rPr lang="en-US" dirty="0" smtClean="0"/>
              <a:t>Platform Level</a:t>
            </a:r>
          </a:p>
          <a:p>
            <a:endParaRPr lang="en-US" dirty="0"/>
          </a:p>
          <a:p>
            <a:r>
              <a:rPr lang="en-US" dirty="0" smtClean="0"/>
              <a:t>A gap to fill - A theoretical perspective to explain the crowd’s creativity is needed:</a:t>
            </a:r>
          </a:p>
          <a:p>
            <a:pPr lvl="1"/>
            <a:r>
              <a:rPr lang="en-US" dirty="0" err="1"/>
              <a:t>Surowiecki’s</a:t>
            </a:r>
            <a:r>
              <a:rPr lang="en-US" dirty="0"/>
              <a:t> (2005) “wisdom of crowds” </a:t>
            </a:r>
            <a:r>
              <a:rPr lang="en-US" dirty="0" smtClean="0"/>
              <a:t>perspective</a:t>
            </a:r>
          </a:p>
          <a:p>
            <a:pPr lvl="1"/>
            <a:r>
              <a:rPr lang="en-US" dirty="0" err="1"/>
              <a:t>Afuah</a:t>
            </a:r>
            <a:r>
              <a:rPr lang="en-US" dirty="0"/>
              <a:t> and </a:t>
            </a:r>
            <a:r>
              <a:rPr lang="en-US" dirty="0" err="1" smtClean="0"/>
              <a:t>Tucci’s</a:t>
            </a:r>
            <a:r>
              <a:rPr lang="en-US" dirty="0" smtClean="0"/>
              <a:t> </a:t>
            </a:r>
            <a:r>
              <a:rPr lang="en-US" dirty="0"/>
              <a:t>(2012</a:t>
            </a:r>
            <a:r>
              <a:rPr lang="en-US" dirty="0" smtClean="0"/>
              <a:t>) “knowledge matching” perspective</a:t>
            </a:r>
          </a:p>
          <a:p>
            <a:pPr lvl="1"/>
            <a:r>
              <a:rPr lang="en-US" dirty="0" smtClean="0"/>
              <a:t>A new perspective to explain the crowd’s creativity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Amabile’s</a:t>
            </a:r>
            <a:r>
              <a:rPr lang="en-US" dirty="0" smtClean="0"/>
              <a:t> componential theory of creativity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8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93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Boundary of the Crowd’s Creativity?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crowd’s creativity compared to experts’:</a:t>
            </a:r>
          </a:p>
          <a:p>
            <a:pPr lvl="1"/>
            <a:r>
              <a:rPr lang="en-US" dirty="0" err="1"/>
              <a:t>Poetz</a:t>
            </a:r>
            <a:r>
              <a:rPr lang="en-US" dirty="0"/>
              <a:t> and </a:t>
            </a:r>
            <a:r>
              <a:rPr lang="en-US" dirty="0" err="1"/>
              <a:t>Schreier</a:t>
            </a:r>
            <a:r>
              <a:rPr lang="en-US" dirty="0"/>
              <a:t> (2012) </a:t>
            </a:r>
            <a:r>
              <a:rPr lang="en-US" dirty="0" smtClean="0"/>
              <a:t>(baby products: the crowd’s creativity &gt; experts’ on novelty and customer benefit; </a:t>
            </a:r>
            <a:r>
              <a:rPr lang="en-US" dirty="0"/>
              <a:t>the crowd’s creativity </a:t>
            </a:r>
            <a:r>
              <a:rPr lang="en-US" dirty="0" smtClean="0"/>
              <a:t>&lt; </a:t>
            </a:r>
            <a:r>
              <a:rPr lang="en-US" dirty="0"/>
              <a:t>experts’ on </a:t>
            </a:r>
            <a:r>
              <a:rPr lang="en-US" dirty="0" smtClean="0"/>
              <a:t>feasibility)</a:t>
            </a:r>
          </a:p>
          <a:p>
            <a:pPr lvl="1"/>
            <a:r>
              <a:rPr lang="en-US" dirty="0"/>
              <a:t>Nishikawa et al. (2013</a:t>
            </a:r>
            <a:r>
              <a:rPr lang="en-US" dirty="0" smtClean="0"/>
              <a:t>) (furniture: </a:t>
            </a:r>
            <a:r>
              <a:rPr lang="en-US" dirty="0"/>
              <a:t>the crowd’s creativity &gt; experts’ on </a:t>
            </a:r>
            <a:r>
              <a:rPr lang="en-US" dirty="0" smtClean="0"/>
              <a:t>novelty and sales revenue)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practice, we see examples where experts still outperform the crowd in the domain of </a:t>
            </a:r>
            <a:r>
              <a:rPr lang="en-US" dirty="0" smtClean="0"/>
              <a:t>creativity </a:t>
            </a:r>
            <a:r>
              <a:rPr lang="mr-IN" dirty="0" smtClean="0"/>
              <a:t>–</a:t>
            </a:r>
            <a:r>
              <a:rPr lang="en-US" dirty="0" smtClean="0"/>
              <a:t> NASA’s international space station node naming contest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5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Generalist tasks</a:t>
            </a:r>
          </a:p>
          <a:p>
            <a:r>
              <a:rPr lang="en-US" dirty="0" smtClean="0"/>
              <a:t>Specialist tasks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09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047118"/>
              </p:ext>
            </p:extLst>
          </p:nvPr>
        </p:nvGraphicFramePr>
        <p:xfrm>
          <a:off x="1069975" y="2120900"/>
          <a:ext cx="100584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/>
                <a:gridCol w="2011680"/>
                <a:gridCol w="2011680"/>
                <a:gridCol w="2011680"/>
                <a:gridCol w="201168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Generalist Tasks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Specialist Tasks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Crowd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Crowd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Domain Knowledge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Medium/High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Divergent</a:t>
                      </a:r>
                      <a:r>
                        <a:rPr lang="en-US" baseline="0" dirty="0" smtClean="0"/>
                        <a:t> Thinking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Medium/High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Low/Medium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H1</a:t>
            </a:r>
            <a:r>
              <a:rPr lang="en-US" dirty="0"/>
              <a:t>. The crowd is less creative than professionals in solving specialist tasks. </a:t>
            </a:r>
            <a:endParaRPr lang="en-US" dirty="0" smtClean="0"/>
          </a:p>
          <a:p>
            <a:r>
              <a:rPr lang="en-US" dirty="0" smtClean="0"/>
              <a:t>H2</a:t>
            </a:r>
            <a:r>
              <a:rPr lang="en-US" dirty="0"/>
              <a:t>. The crowd is more creative than professionals in solving generalist </a:t>
            </a:r>
            <a:r>
              <a:rPr lang="en-US" dirty="0" smtClean="0"/>
              <a:t>tasks.</a:t>
            </a:r>
          </a:p>
          <a:p>
            <a:r>
              <a:rPr lang="en-US" dirty="0"/>
              <a:t>H3. To solve specialist tasks, members of the crowd who are exposed to each other’s ideas are more creative than members who submit ideas without such </a:t>
            </a:r>
            <a:r>
              <a:rPr lang="en-US" dirty="0" smtClean="0"/>
              <a:t>influence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7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093976"/>
            <a:ext cx="10058400" cy="347332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951" y="309605"/>
            <a:ext cx="37465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PreTests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38" y="2093976"/>
            <a:ext cx="5469010" cy="42450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82" y="2093976"/>
            <a:ext cx="5494683" cy="428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10" y="1811980"/>
            <a:ext cx="5601238" cy="43663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669" y="1811980"/>
            <a:ext cx="5542692" cy="431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5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Break this Boundary?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787" y="1612907"/>
            <a:ext cx="7396522" cy="5245093"/>
          </a:xfrm>
        </p:spPr>
      </p:pic>
    </p:spTree>
    <p:extLst>
      <p:ext uri="{BB962C8B-B14F-4D97-AF65-F5344CB8AC3E}">
        <p14:creationId xmlns:p14="http://schemas.microsoft.com/office/powerpoint/2010/main" val="175333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05" y="887021"/>
            <a:ext cx="6871873" cy="5371676"/>
          </a:xfrm>
        </p:spPr>
      </p:pic>
    </p:spTree>
    <p:extLst>
      <p:ext uri="{BB962C8B-B14F-4D97-AF65-F5344CB8AC3E}">
        <p14:creationId xmlns:p14="http://schemas.microsoft.com/office/powerpoint/2010/main" val="87691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662</TotalTime>
  <Words>290</Words>
  <Application>Microsoft Macintosh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Mangal</vt:lpstr>
      <vt:lpstr>Rockwell</vt:lpstr>
      <vt:lpstr>Rockwell Condensed</vt:lpstr>
      <vt:lpstr>Rockwell Extra Bold</vt:lpstr>
      <vt:lpstr>Wingdings</vt:lpstr>
      <vt:lpstr>Wood Type</vt:lpstr>
      <vt:lpstr>Exploring the Crowd’s Creativity</vt:lpstr>
      <vt:lpstr>What is the Boundary of the Crowd’s Creativity?</vt:lpstr>
      <vt:lpstr>Task Types</vt:lpstr>
      <vt:lpstr>Hypotheses</vt:lpstr>
      <vt:lpstr>Experimental Design</vt:lpstr>
      <vt:lpstr>PreTests</vt:lpstr>
      <vt:lpstr>Findings</vt:lpstr>
      <vt:lpstr>How to Break this Boundary?</vt:lpstr>
      <vt:lpstr>Findings</vt:lpstr>
      <vt:lpstr>Findings</vt:lpstr>
      <vt:lpstr>What is next? – A theoretical perspective to explain the crowd’s creativity at the individual, team, and platform levels</vt:lpstr>
      <vt:lpstr>Thank you.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Crowd’s Creativity</dc:title>
  <dc:creator>Jie Ren</dc:creator>
  <cp:lastModifiedBy>Jie Ren</cp:lastModifiedBy>
  <cp:revision>27</cp:revision>
  <dcterms:created xsi:type="dcterms:W3CDTF">2022-04-17T22:47:29Z</dcterms:created>
  <dcterms:modified xsi:type="dcterms:W3CDTF">2022-04-22T03:52:24Z</dcterms:modified>
</cp:coreProperties>
</file>