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5" r:id="rId6"/>
    <p:sldId id="261" r:id="rId7"/>
    <p:sldId id="266" r:id="rId8"/>
    <p:sldId id="267" r:id="rId9"/>
    <p:sldId id="268" r:id="rId10"/>
    <p:sldId id="269" r:id="rId11"/>
    <p:sldId id="270" r:id="rId12"/>
    <p:sldId id="272" r:id="rId13"/>
    <p:sldId id="271" r:id="rId14"/>
    <p:sldId id="262" r:id="rId15"/>
    <p:sldId id="273" r:id="rId16"/>
    <p:sldId id="274" r:id="rId17"/>
    <p:sldId id="275" r:id="rId18"/>
    <p:sldId id="276" r:id="rId19"/>
    <p:sldId id="263" r:id="rId20"/>
    <p:sldId id="278" r:id="rId21"/>
    <p:sldId id="279" r:id="rId22"/>
    <p:sldId id="280" r:id="rId23"/>
    <p:sldId id="281" r:id="rId24"/>
    <p:sldId id="283" r:id="rId25"/>
    <p:sldId id="277" r:id="rId26"/>
    <p:sldId id="264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9FE5-A8E9-FF41-A1B6-54A509189E14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4A918-E225-E442-B988-2521F2181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0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B9063-D479-6B4F-B0FB-D77494AD755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47BF-5BC3-2648-BAEC-F4388085E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54E3-D83C-834F-A21E-2C979CD8D881}" type="datetime1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5A0B-E930-9448-BFAA-FC306B34C656}" type="datetime1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8D3D-D12D-BC45-B1A8-9FC1245E5611}" type="datetime1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1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83C3-1DD7-D04F-BB4F-29A5082B59D1}" type="datetime1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335-6D61-9F48-8CC4-4E331392E3B7}" type="datetime1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2D37-A00F-3040-98AC-F6237957DDA5}" type="datetime1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6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28E1-FE5C-1B47-8FC4-33161D76F343}" type="datetime1">
              <a:rPr lang="en-US" smtClean="0"/>
              <a:t>10/1/19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7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678E-8CA8-6045-BB59-6189EA057C8F}" type="datetime1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1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C2CF-3C04-534A-8E4B-47C082DA5A3A}" type="datetime1">
              <a:rPr lang="en-US" smtClean="0"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B5C-E7B5-0C47-8BE0-51BB46A9F56B}" type="datetime1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4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341D-99D6-924A-AEDF-7C445C1D9C20}" type="datetime1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8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0F5D-6538-ED4F-99EE-A1C449538856}" type="datetime1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Jie Ren/Fordham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2BEB-2EEF-EC42-9044-405D152E4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5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0960085X.2018.1524419?journalCode=tjis20" TargetMode="External"/><Relationship Id="rId4" Type="http://schemas.openxmlformats.org/officeDocument/2006/relationships/hyperlink" Target="https://papers.ssrn.com/sol3/papers.cfm?abstract_id=3434161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ciencedirect.com/science/article/pii/S0167923614001493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Business Impact of Collective Online Behaviors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Jie</a:t>
            </a:r>
            <a:r>
              <a:rPr lang="en-US" dirty="0" smtClean="0"/>
              <a:t> </a:t>
            </a:r>
            <a:r>
              <a:rPr lang="en-US" dirty="0" err="1" smtClean="0"/>
              <a:t>Ren</a:t>
            </a:r>
            <a:endParaRPr lang="en-US" dirty="0" smtClean="0"/>
          </a:p>
          <a:p>
            <a:r>
              <a:rPr lang="en-US" dirty="0" smtClean="0"/>
              <a:t>Assistant Professor</a:t>
            </a:r>
          </a:p>
          <a:p>
            <a:r>
              <a:rPr lang="en-US" dirty="0" smtClean="0"/>
              <a:t>Fordham University</a:t>
            </a:r>
          </a:p>
          <a:p>
            <a:r>
              <a:rPr lang="en-US" dirty="0" smtClean="0"/>
              <a:t>Oct.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, </a:t>
            </a:r>
            <a:r>
              <a:rPr lang="en-US" dirty="0" smtClean="0"/>
              <a:t>2019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z="1600" smtClean="0"/>
              <a:t>1</a:t>
            </a:fld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4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dirty="0" smtClean="0"/>
              <a:t>Condition 2: Combination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1-s2.0-S0167923614001493-gr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18" y="1417638"/>
            <a:ext cx="4345670" cy="4938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0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3: Modification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1-s2.0-S0167923614001493-g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23" y="1493037"/>
            <a:ext cx="4151214" cy="4863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6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the Three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0189"/>
            <a:ext cx="8516796" cy="81997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Greenlight</a:t>
            </a:r>
            <a:r>
              <a:rPr lang="en-US" dirty="0" smtClean="0"/>
              <a:t> vs.       Combination            Modification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1-s2.0-S0167923614001493-g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62" y="2997954"/>
            <a:ext cx="5858634" cy="2524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1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1-s2.0-S0167923614001493-gr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79" y="1662965"/>
            <a:ext cx="6889540" cy="4447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2: Online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online reviews affect product sales?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online review fig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3" y="2578999"/>
            <a:ext cx="6121400" cy="302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Data: Amazon</a:t>
            </a:r>
          </a:p>
          <a:p>
            <a:r>
              <a:rPr lang="en-US" dirty="0" smtClean="0"/>
              <a:t>Volume &amp; Valence</a:t>
            </a:r>
          </a:p>
          <a:p>
            <a:pPr lvl="1"/>
            <a:r>
              <a:rPr lang="en-US" dirty="0" smtClean="0"/>
              <a:t>Star ratings</a:t>
            </a:r>
          </a:p>
          <a:p>
            <a:r>
              <a:rPr lang="en-US" dirty="0" smtClean="0"/>
              <a:t>Arousal</a:t>
            </a:r>
          </a:p>
          <a:p>
            <a:pPr lvl="1"/>
            <a:r>
              <a:rPr lang="en-US" dirty="0" smtClean="0"/>
              <a:t>Amazon review text</a:t>
            </a:r>
          </a:p>
          <a:p>
            <a:r>
              <a:rPr lang="en-US" dirty="0" smtClean="0"/>
              <a:t>Sales</a:t>
            </a:r>
          </a:p>
          <a:p>
            <a:pPr lvl="1"/>
            <a:r>
              <a:rPr lang="en-US" dirty="0" smtClean="0"/>
              <a:t>Sales rank (normalized)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9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Product 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8" y="1417638"/>
            <a:ext cx="8737600" cy="48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Results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7" y="1417638"/>
            <a:ext cx="8737600" cy="483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0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reviews (valence, volume and arousal) all positively affect sales.</a:t>
            </a:r>
          </a:p>
          <a:p>
            <a:pPr lvl="1"/>
            <a:r>
              <a:rPr lang="en-US" dirty="0" smtClean="0"/>
              <a:t>But this impact of volume and arousal is stronger for hedonic products than for utilitarian products.</a:t>
            </a:r>
          </a:p>
          <a:p>
            <a:pPr lvl="1"/>
            <a:r>
              <a:rPr lang="en-US" dirty="0" smtClean="0"/>
              <a:t>And this impact of valence is stronger for utilitarian products than for hedonic products.</a:t>
            </a:r>
          </a:p>
          <a:p>
            <a:r>
              <a:rPr lang="en-US" dirty="0" smtClean="0"/>
              <a:t>Underlying mechanism</a:t>
            </a:r>
          </a:p>
          <a:p>
            <a:pPr lvl="1"/>
            <a:r>
              <a:rPr lang="en-US" dirty="0" smtClean="0"/>
              <a:t>Fast versus slow system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672" y="4610336"/>
            <a:ext cx="1798837" cy="1913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9144" y="6531771"/>
            <a:ext cx="21876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Image source: The New York Times</a:t>
            </a: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3: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social media a good source of information compared to traditional news media?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48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Web 2.0/3.0 affect your everyday life experience?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8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Data: </a:t>
            </a:r>
          </a:p>
          <a:p>
            <a:pPr lvl="1"/>
            <a:r>
              <a:rPr lang="en-US" dirty="0" err="1" smtClean="0"/>
              <a:t>Sina</a:t>
            </a:r>
            <a:r>
              <a:rPr lang="en-US" dirty="0" smtClean="0"/>
              <a:t> </a:t>
            </a:r>
            <a:r>
              <a:rPr lang="en-US" dirty="0" err="1" smtClean="0"/>
              <a:t>Weibo</a:t>
            </a:r>
            <a:r>
              <a:rPr lang="en-US" dirty="0" smtClean="0"/>
              <a:t> (Twitter) versus </a:t>
            </a:r>
            <a:r>
              <a:rPr lang="en-US" dirty="0" err="1" smtClean="0"/>
              <a:t>Sina</a:t>
            </a:r>
            <a:r>
              <a:rPr lang="en-US" dirty="0" smtClean="0"/>
              <a:t> Finance (Yahoo! Finance)</a:t>
            </a:r>
          </a:p>
          <a:p>
            <a:pPr lvl="1"/>
            <a:r>
              <a:rPr lang="en-US" dirty="0" smtClean="0"/>
              <a:t>Two years of data from 2013 to 2014</a:t>
            </a:r>
          </a:p>
          <a:p>
            <a:r>
              <a:rPr lang="en-US" dirty="0" smtClean="0"/>
              <a:t>Variables of Information Quality:</a:t>
            </a:r>
          </a:p>
          <a:p>
            <a:pPr lvl="1"/>
            <a:r>
              <a:rPr lang="en-US" dirty="0" smtClean="0"/>
              <a:t>Information Coverage: </a:t>
            </a:r>
            <a:r>
              <a:rPr lang="en-US" dirty="0" err="1" smtClean="0"/>
              <a:t>Gini</a:t>
            </a:r>
            <a:r>
              <a:rPr lang="en-US" dirty="0" smtClean="0"/>
              <a:t> Coefficient</a:t>
            </a:r>
          </a:p>
          <a:p>
            <a:pPr lvl="1"/>
            <a:r>
              <a:rPr lang="en-US" dirty="0" smtClean="0"/>
              <a:t>The Predictive Value of Information in the Stock Market</a:t>
            </a:r>
          </a:p>
          <a:p>
            <a:pPr lvl="1"/>
            <a:r>
              <a:rPr lang="en-US" dirty="0" smtClean="0"/>
              <a:t>Stock Performance: Absolute Value of Stock Returns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Results on Diversity of Information Coverage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results 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6" y="1645331"/>
            <a:ext cx="5041900" cy="1282700"/>
          </a:xfrm>
          <a:prstGeom prst="rect">
            <a:avLst/>
          </a:prstGeom>
        </p:spPr>
      </p:pic>
      <p:pic>
        <p:nvPicPr>
          <p:cNvPr id="6" name="Picture 5" descr="Untitled 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68" y="2928031"/>
            <a:ext cx="3873987" cy="392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5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Results on Information Predictive </a:t>
            </a:r>
            <a:br>
              <a:rPr lang="en-US" sz="3600" dirty="0" smtClean="0"/>
            </a:br>
            <a:r>
              <a:rPr lang="en-US" sz="3600" dirty="0" smtClean="0"/>
              <a:t>Value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Untitled 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5" y="1542992"/>
            <a:ext cx="4376591" cy="5178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5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Information Is Social Media Covering?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Untitled 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7562"/>
            <a:ext cx="6553200" cy="2082388"/>
          </a:xfrm>
          <a:prstGeom prst="rect">
            <a:avLst/>
          </a:prstGeom>
        </p:spPr>
      </p:pic>
      <p:pic>
        <p:nvPicPr>
          <p:cNvPr id="6" name="Picture 5" descr="Untitled 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9160"/>
            <a:ext cx="6586760" cy="1970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0201" y="1860136"/>
            <a:ext cx="16827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Mechanism for Results: </a:t>
            </a:r>
          </a:p>
          <a:p>
            <a:r>
              <a:rPr lang="en-US" dirty="0" smtClean="0"/>
              <a:t>Social Influence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6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Practitioners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pic>
        <p:nvPicPr>
          <p:cNvPr id="7" name="Picture 6" descr="PR-1-800x421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4"/>
          <a:stretch/>
        </p:blipFill>
        <p:spPr bwMode="auto">
          <a:xfrm>
            <a:off x="457200" y="1852929"/>
            <a:ext cx="8320630" cy="3851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52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the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Study 1:</a:t>
            </a:r>
          </a:p>
          <a:p>
            <a:pPr lvl="1"/>
            <a:r>
              <a:rPr lang="en-US" dirty="0" smtClean="0">
                <a:hlinkClick r:id="rId2"/>
              </a:rPr>
              <a:t>https://www.sciencedirect.com/science/article/pii/S0167923614001493</a:t>
            </a:r>
            <a:endParaRPr lang="en-US" dirty="0" smtClean="0"/>
          </a:p>
          <a:p>
            <a:r>
              <a:rPr lang="en-US" dirty="0" smtClean="0"/>
              <a:t>Study 2:</a:t>
            </a:r>
          </a:p>
          <a:p>
            <a:pPr lvl="1"/>
            <a:r>
              <a:rPr lang="en-US" dirty="0" smtClean="0">
                <a:hlinkClick r:id="rId3"/>
              </a:rPr>
              <a:t>https://www.tandfonline.com/doi/abs/10.1080/0960085X.2018.1524419?journalCode=tjis20</a:t>
            </a:r>
            <a:endParaRPr lang="en-US" dirty="0" smtClean="0"/>
          </a:p>
          <a:p>
            <a:r>
              <a:rPr lang="en-US" dirty="0" smtClean="0"/>
              <a:t>Study 3:</a:t>
            </a:r>
          </a:p>
          <a:p>
            <a:pPr lvl="1"/>
            <a:r>
              <a:rPr lang="en-US" dirty="0" smtClean="0">
                <a:hlinkClick r:id="rId4"/>
              </a:rPr>
              <a:t>https://papers.ssrn.com/sol3/papers.cfm?abstract_id=3434161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9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assistant professor at </a:t>
            </a:r>
            <a:r>
              <a:rPr lang="en-US" dirty="0" err="1" smtClean="0"/>
              <a:t>Gabelli</a:t>
            </a:r>
            <a:r>
              <a:rPr lang="en-US" dirty="0" smtClean="0"/>
              <a:t> School of Business at Fordham University</a:t>
            </a:r>
          </a:p>
          <a:p>
            <a:r>
              <a:rPr lang="en-US" dirty="0" smtClean="0"/>
              <a:t>Interested in understanding the crowd’s power that is fueling the new economy</a:t>
            </a:r>
          </a:p>
          <a:p>
            <a:endParaRPr lang="en-US" dirty="0"/>
          </a:p>
          <a:p>
            <a:r>
              <a:rPr lang="en-US" dirty="0" smtClean="0"/>
              <a:t>My website: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www.jieren.me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Linkedin</a:t>
            </a:r>
            <a:r>
              <a:rPr lang="en-US" dirty="0" smtClean="0"/>
              <a:t> profile: 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www.linkedin.com</a:t>
            </a:r>
            <a:r>
              <a:rPr lang="en-US" dirty="0" smtClean="0"/>
              <a:t>/in/jie-ren-4109333a/</a:t>
            </a:r>
          </a:p>
          <a:p>
            <a:r>
              <a:rPr lang="en-US" dirty="0" smtClean="0"/>
              <a:t>Facebook profile: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www.facebook.com</a:t>
            </a:r>
            <a:r>
              <a:rPr lang="en-US" dirty="0" smtClean="0"/>
              <a:t>/jie.ren.3110?ref=bookmarks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8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41" y="2517539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4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Economy</a:t>
            </a:r>
            <a:endParaRPr lang="en-US" dirty="0"/>
          </a:p>
        </p:txBody>
      </p:sp>
      <p:pic>
        <p:nvPicPr>
          <p:cNvPr id="4" name="Picture 3" descr="IMG_23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29" y="1417538"/>
            <a:ext cx="7253948" cy="54404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3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Economy</a:t>
            </a:r>
            <a:endParaRPr lang="en-US" dirty="0"/>
          </a:p>
        </p:txBody>
      </p:sp>
      <p:pic>
        <p:nvPicPr>
          <p:cNvPr id="4" name="Picture 3" descr="IMG_23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0" y="1382851"/>
            <a:ext cx="7300199" cy="54751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Examples</a:t>
            </a:r>
            <a:r>
              <a:rPr lang="en-US" dirty="0" smtClean="0"/>
              <a:t> in This New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 (e.g. Twitter, Facebook)</a:t>
            </a:r>
          </a:p>
          <a:p>
            <a:r>
              <a:rPr lang="en-US" dirty="0" smtClean="0"/>
              <a:t>Online reviews (e.g., Amazon, Yelp)</a:t>
            </a:r>
          </a:p>
          <a:p>
            <a:r>
              <a:rPr lang="en-US" dirty="0" smtClean="0"/>
              <a:t>Crowdsourcing (e.g., Mechanical Turk, Climate </a:t>
            </a:r>
            <a:r>
              <a:rPr lang="en-US" dirty="0" err="1" smtClean="0"/>
              <a:t>Colab</a:t>
            </a:r>
            <a:r>
              <a:rPr lang="en-US" dirty="0" smtClean="0"/>
              <a:t>, </a:t>
            </a:r>
            <a:r>
              <a:rPr lang="en-US" dirty="0" err="1" smtClean="0"/>
              <a:t>Kickstarter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sharing economy (e.g., </a:t>
            </a:r>
            <a:r>
              <a:rPr lang="en-US" dirty="0" err="1" smtClean="0"/>
              <a:t>Uber</a:t>
            </a:r>
            <a:r>
              <a:rPr lang="en-US" dirty="0" smtClean="0"/>
              <a:t>, </a:t>
            </a:r>
            <a:r>
              <a:rPr lang="en-US" dirty="0" err="1" smtClean="0"/>
              <a:t>Airbnb</a:t>
            </a:r>
            <a:r>
              <a:rPr lang="en-US" dirty="0" smtClean="0"/>
              <a:t>)</a:t>
            </a:r>
          </a:p>
          <a:p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1: Crowdsourcing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dirty="0" smtClean="0"/>
              <a:t>Crowdsourcing is the act of taking a job traditionally performed by employees and outsourcing it to an undefined, large group of people in the form of an open call.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to increase the crowd’s capacity to innovate, potentially for companies?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2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Participants: </a:t>
            </a:r>
            <a:r>
              <a:rPr lang="en-US" dirty="0" err="1" smtClean="0"/>
              <a:t>Mturkers</a:t>
            </a:r>
            <a:endParaRPr lang="en-US" dirty="0"/>
          </a:p>
          <a:p>
            <a:r>
              <a:rPr lang="en-US" dirty="0" smtClean="0"/>
              <a:t>Tasks for them: Design a Facebook ad</a:t>
            </a:r>
          </a:p>
          <a:p>
            <a:r>
              <a:rPr lang="en-US" dirty="0" smtClean="0"/>
              <a:t>Mechanisms of the experimental design:</a:t>
            </a:r>
          </a:p>
          <a:p>
            <a:pPr lvl="1"/>
            <a:r>
              <a:rPr lang="en-US" dirty="0" smtClean="0"/>
              <a:t>Genetic algorithm</a:t>
            </a:r>
          </a:p>
          <a:p>
            <a:r>
              <a:rPr lang="en-US" dirty="0" smtClean="0"/>
              <a:t>Three conditions:</a:t>
            </a:r>
          </a:p>
          <a:p>
            <a:pPr lvl="1"/>
            <a:r>
              <a:rPr lang="en-US" dirty="0" err="1" smtClean="0"/>
              <a:t>Greenlight</a:t>
            </a:r>
            <a:r>
              <a:rPr lang="en-US" dirty="0" smtClean="0"/>
              <a:t> condition</a:t>
            </a:r>
          </a:p>
          <a:p>
            <a:pPr lvl="1"/>
            <a:r>
              <a:rPr lang="en-US" dirty="0" smtClean="0"/>
              <a:t>Combination condition</a:t>
            </a:r>
          </a:p>
          <a:p>
            <a:pPr lvl="1"/>
            <a:r>
              <a:rPr lang="en-US" dirty="0" smtClean="0"/>
              <a:t>Modification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elements:</a:t>
            </a:r>
          </a:p>
          <a:p>
            <a:pPr lvl="1"/>
            <a:r>
              <a:rPr lang="en-US" dirty="0" smtClean="0"/>
              <a:t>One title</a:t>
            </a:r>
          </a:p>
          <a:p>
            <a:pPr lvl="1"/>
            <a:r>
              <a:rPr lang="en-US" dirty="0" smtClean="0"/>
              <a:t>One text</a:t>
            </a:r>
          </a:p>
          <a:p>
            <a:pPr lvl="1"/>
            <a:r>
              <a:rPr lang="en-US" dirty="0" smtClean="0"/>
              <a:t>One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97" y="2333466"/>
            <a:ext cx="4799923" cy="3449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6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1: </a:t>
            </a:r>
            <a:r>
              <a:rPr lang="en-US" dirty="0" err="1" smtClean="0"/>
              <a:t>Greenlight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52BEB-2EEF-EC42-9044-405D152E44FF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1-s2.0-S0167923614001493-g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77" y="1603880"/>
            <a:ext cx="4159306" cy="4612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70" y="1"/>
            <a:ext cx="1103630" cy="1103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03630" cy="11036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Jie Ren/Fordham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740</Words>
  <Application>Microsoft Macintosh PowerPoint</Application>
  <PresentationFormat>On-screen Show (4:3)</PresentationFormat>
  <Paragraphs>146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Business Impact of Collective Online Behaviors</vt:lpstr>
      <vt:lpstr>How does Web 2.0/3.0 affect your everyday life experience?</vt:lpstr>
      <vt:lpstr>Old Economy</vt:lpstr>
      <vt:lpstr>New Economy</vt:lpstr>
      <vt:lpstr>Examples in This New Economy</vt:lpstr>
      <vt:lpstr>Study 1: Crowdsourcing</vt:lpstr>
      <vt:lpstr>Experimental Design</vt:lpstr>
      <vt:lpstr>Facebook Design</vt:lpstr>
      <vt:lpstr>Condition 1: Greenlight</vt:lpstr>
      <vt:lpstr>Condition 2: Combination</vt:lpstr>
      <vt:lpstr>Condition 3: Modification</vt:lpstr>
      <vt:lpstr>Comparison between the Three Conditions</vt:lpstr>
      <vt:lpstr>Results</vt:lpstr>
      <vt:lpstr>Study 2: Online Review</vt:lpstr>
      <vt:lpstr>Study Design I</vt:lpstr>
      <vt:lpstr>Study Design II</vt:lpstr>
      <vt:lpstr>Results</vt:lpstr>
      <vt:lpstr>Summary of Results</vt:lpstr>
      <vt:lpstr>Study 3: Social Media</vt:lpstr>
      <vt:lpstr>Study Design</vt:lpstr>
      <vt:lpstr>Results on Diversity of Information Coverage</vt:lpstr>
      <vt:lpstr>Results on Information Predictive  Value</vt:lpstr>
      <vt:lpstr>What Information Is Social Media Covering?</vt:lpstr>
      <vt:lpstr>Suggestions for Practitioners</vt:lpstr>
      <vt:lpstr>Where to Find the Studies?</vt:lpstr>
      <vt:lpstr>About Me</vt:lpstr>
      <vt:lpstr>Thank you!</vt:lpstr>
    </vt:vector>
  </TitlesOfParts>
  <Company>Fordham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Impact of Collective Online Behaviors</dc:title>
  <dc:creator>GBA</dc:creator>
  <cp:lastModifiedBy>GBA</cp:lastModifiedBy>
  <cp:revision>31</cp:revision>
  <dcterms:created xsi:type="dcterms:W3CDTF">2019-10-01T12:45:32Z</dcterms:created>
  <dcterms:modified xsi:type="dcterms:W3CDTF">2019-10-01T17:35:52Z</dcterms:modified>
</cp:coreProperties>
</file>