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5" r:id="rId6"/>
    <p:sldId id="260" r:id="rId7"/>
    <p:sldId id="261" r:id="rId8"/>
    <p:sldId id="266" r:id="rId9"/>
    <p:sldId id="267" r:id="rId10"/>
    <p:sldId id="269" r:id="rId11"/>
    <p:sldId id="271" r:id="rId12"/>
    <p:sldId id="26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51"/>
  </p:normalViewPr>
  <p:slideViewPr>
    <p:cSldViewPr snapToGrid="0" snapToObjects="1">
      <p:cViewPr varScale="1">
        <p:scale>
          <a:sx n="82" d="100"/>
          <a:sy n="82" d="100"/>
        </p:scale>
        <p:origin x="192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73FC6-2C79-6E43-B796-DC47CF6E5A9A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218D-ACFD-784B-888E-C8731B6E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218D-ACFD-784B-888E-C8731B6E3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Antweiler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Frank (2004)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218D-ACFD-784B-888E-C8731B6E3F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3CCC-0539-6B4B-BEE4-01235E4DE678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8F8C-7EA5-5648-A39E-CBD5AAB23040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7C24-E453-7B40-92E6-57EE6F2FFDD4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35D-F7C2-5D44-8EBC-D1739F58A3D1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50A0-A2FB-9740-8AB9-DF8775EEAD55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F3E-5079-2B4D-A206-795757345E19}" type="datetime1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86A1-03D2-764E-A31A-F306B717A616}" type="datetime1">
              <a:rPr lang="en-US" smtClean="0"/>
              <a:t>10/22/22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D554-1AC7-8444-862E-37DE376BBA37}" type="datetime1">
              <a:rPr lang="en-US" smtClean="0"/>
              <a:t>10/22/22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DD4F-920D-C54C-B37E-94D4740EA1D5}" type="datetime1">
              <a:rPr lang="en-US" smtClean="0"/>
              <a:t>10/22/22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019-FB77-DF47-99CC-92C779C4D7C1}" type="datetime1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3F6-2EE1-1E4B-9084-1188FA54B574}" type="datetime1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1748-63E6-E54E-82B8-61AB40B2A7DA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B4D3-08F8-A849-8AFD-177158F7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andfonline.com/doi/full/10.1080/0960085X.2022.2103046?src=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344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Digital Platforms in the News Industry: How Social Media Platforms Impact Traditional Media News Viewership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844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Jie Ren</a:t>
            </a:r>
            <a:r>
              <a:rPr lang="en-US" dirty="0" smtClean="0"/>
              <a:t>, Hang Dong, </a:t>
            </a:r>
            <a:r>
              <a:rPr lang="en-US" dirty="0" err="1"/>
              <a:t>Aleš</a:t>
            </a:r>
            <a:r>
              <a:rPr lang="en-US" dirty="0"/>
              <a:t> </a:t>
            </a:r>
            <a:r>
              <a:rPr lang="en-US" dirty="0" err="1" smtClean="0"/>
              <a:t>Popovič</a:t>
            </a:r>
            <a:r>
              <a:rPr lang="en-US" dirty="0" smtClean="0"/>
              <a:t>, </a:t>
            </a:r>
            <a:r>
              <a:rPr lang="en-US" dirty="0" smtClean="0"/>
              <a:t>Gaurav </a:t>
            </a:r>
            <a:r>
              <a:rPr lang="en-US" dirty="0" err="1" smtClean="0"/>
              <a:t>Sabnis</a:t>
            </a:r>
            <a:r>
              <a:rPr lang="en-US" dirty="0" smtClean="0"/>
              <a:t>, and Jeffrey V. Nickerson</a:t>
            </a:r>
          </a:p>
          <a:p>
            <a:r>
              <a:rPr lang="en-US" b="1" dirty="0" smtClean="0"/>
              <a:t>Fordham University</a:t>
            </a:r>
          </a:p>
          <a:p>
            <a:r>
              <a:rPr lang="en-US" dirty="0" smtClean="0"/>
              <a:t>10/17/2022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87"/>
            <a:ext cx="2704239" cy="1622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881" y="0"/>
            <a:ext cx="1998119" cy="19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4413" cy="1325563"/>
          </a:xfrm>
        </p:spPr>
        <p:txBody>
          <a:bodyPr/>
          <a:lstStyle/>
          <a:p>
            <a:r>
              <a:rPr lang="en-US" dirty="0" smtClean="0"/>
              <a:t>Causality Test III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1457" y="2031298"/>
            <a:ext cx="926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Another Dataset:</a:t>
            </a:r>
          </a:p>
          <a:p>
            <a:endParaRPr lang="en-US" sz="2400" dirty="0">
              <a:solidFill>
                <a:srgbClr val="000000"/>
              </a:solidFill>
              <a:latin typeface="Calibri" charset="0"/>
              <a:ea typeface="等线" charset="-122"/>
              <a:cs typeface="Arial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have daily data on the number of unique visitors (UV) </a:t>
            </a:r>
            <a:r>
              <a:rPr lang="en-US" sz="2400" b="1" dirty="0">
                <a:solidFill>
                  <a:schemeClr val="accent1"/>
                </a:solidFill>
                <a:latin typeface="Calibri" charset="0"/>
                <a:ea typeface="等线" charset="-122"/>
                <a:cs typeface="Arial" charset="0"/>
              </a:rPr>
              <a:t>who visited </a:t>
            </a:r>
            <a:r>
              <a:rPr lang="en-US" sz="2400" b="1" dirty="0" err="1">
                <a:solidFill>
                  <a:schemeClr val="accent1"/>
                </a:solidFill>
                <a:latin typeface="Calibri" charset="0"/>
                <a:ea typeface="等线" charset="-122"/>
                <a:cs typeface="Arial" charset="0"/>
              </a:rPr>
              <a:t>Sina</a:t>
            </a:r>
            <a:r>
              <a:rPr lang="en-US" sz="2400" b="1" dirty="0">
                <a:solidFill>
                  <a:schemeClr val="accent1"/>
                </a:solidFill>
                <a:latin typeface="Calibri" charset="0"/>
                <a:ea typeface="等线" charset="-122"/>
                <a:cs typeface="Arial" charset="0"/>
              </a:rPr>
              <a:t> Finance news from Weibo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from April 2018 to July 2018.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found that news viewing in traditional media through posts on social media platforms ranges from </a:t>
            </a:r>
            <a:r>
              <a:rPr lang="en-US" sz="2400" b="1" dirty="0">
                <a:solidFill>
                  <a:schemeClr val="accent1"/>
                </a:solidFill>
                <a:latin typeface="Calibri" charset="0"/>
                <a:ea typeface="等线" charset="-122"/>
                <a:cs typeface="Arial" charset="0"/>
              </a:rPr>
              <a:t>8% to 40%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. The percentage is </a:t>
            </a:r>
            <a:r>
              <a:rPr lang="en-US" sz="2400" b="1" dirty="0">
                <a:solidFill>
                  <a:schemeClr val="accent1"/>
                </a:solidFill>
                <a:latin typeface="Calibri" charset="0"/>
                <a:ea typeface="等线" charset="-122"/>
                <a:cs typeface="Arial" charset="0"/>
              </a:rPr>
              <a:t>much higher (almost double) on weekends or holidays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等线" charset="-122"/>
                <a:cs typeface="Arial" charset="0"/>
              </a:rPr>
              <a:t>.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Findings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9316" y="2962650"/>
            <a:ext cx="21200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en-US" altLang="zh-CN" dirty="0" smtClean="0"/>
              <a:t>Social Media Post Volume at t-1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2792" y="2962650"/>
            <a:ext cx="18064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Mass Media Viewership at t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809372" y="3562815"/>
            <a:ext cx="44834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5726" y="1962049"/>
            <a:ext cx="18064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 Post </a:t>
            </a:r>
            <a:r>
              <a:rPr lang="en-US" dirty="0" smtClean="0"/>
              <a:t>Verifiability </a:t>
            </a:r>
            <a:r>
              <a:rPr lang="en-US" dirty="0"/>
              <a:t>at </a:t>
            </a:r>
            <a:r>
              <a:rPr lang="en-US" dirty="0" smtClean="0"/>
              <a:t>t-1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6467" y="4295841"/>
            <a:ext cx="18064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 Post </a:t>
            </a:r>
            <a:r>
              <a:rPr lang="en-US" dirty="0" smtClean="0"/>
              <a:t>Sentiment Positivity at </a:t>
            </a:r>
            <a:r>
              <a:rPr lang="en-US" dirty="0" smtClean="0"/>
              <a:t>t-1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77269" y="1962049"/>
            <a:ext cx="18064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 Post Sentiment Intensity at t-1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97194" y="2885379"/>
            <a:ext cx="1" cy="67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232764" y="2885379"/>
            <a:ext cx="1" cy="67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54631" y="3557795"/>
            <a:ext cx="1" cy="743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0086" y="315674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 +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08414" y="375690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H3 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23665" y="300079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 +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85571" y="300079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H4 +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Social media versus mass media: competition or collaboration?</a:t>
            </a:r>
          </a:p>
          <a:p>
            <a:r>
              <a:rPr lang="en-US" dirty="0" smtClean="0"/>
              <a:t>Social media as an attention driver</a:t>
            </a:r>
          </a:p>
          <a:p>
            <a:pPr lvl="1"/>
            <a:r>
              <a:rPr lang="en-US" dirty="0" smtClean="0"/>
              <a:t>Explaining </a:t>
            </a:r>
            <a:r>
              <a:rPr lang="en-US" dirty="0"/>
              <a:t>f</a:t>
            </a:r>
            <a:r>
              <a:rPr lang="en-US" dirty="0" smtClean="0"/>
              <a:t>ake news travel faster than legitimate news</a:t>
            </a:r>
            <a:endParaRPr lang="en-US" dirty="0"/>
          </a:p>
          <a:p>
            <a:r>
              <a:rPr lang="en-US" dirty="0" smtClean="0"/>
              <a:t>Further implications (dark side):</a:t>
            </a:r>
          </a:p>
          <a:p>
            <a:pPr lvl="1"/>
            <a:r>
              <a:rPr lang="en-US" dirty="0" smtClean="0"/>
              <a:t>Demand-driven media bias</a:t>
            </a:r>
          </a:p>
          <a:p>
            <a:pPr lvl="1"/>
            <a:r>
              <a:rPr lang="en-US" dirty="0" smtClean="0"/>
              <a:t>Individuals or organizations can create trends for them, taking advantage of this connection between social media and mass media</a:t>
            </a:r>
          </a:p>
          <a:p>
            <a:pPr lvl="1"/>
            <a:endParaRPr lang="en-US" dirty="0" smtClean="0"/>
          </a:p>
          <a:p>
            <a:r>
              <a:rPr lang="en-US" sz="2400" b="1" dirty="0"/>
              <a:t>Ren, J.</a:t>
            </a:r>
            <a:r>
              <a:rPr lang="en-US" sz="2400" dirty="0"/>
              <a:t>, Dong, H., </a:t>
            </a:r>
            <a:r>
              <a:rPr lang="en-US" sz="2400" dirty="0" err="1"/>
              <a:t>Popovič</a:t>
            </a:r>
            <a:r>
              <a:rPr lang="en-US" sz="2400" dirty="0"/>
              <a:t>, A, </a:t>
            </a:r>
            <a:r>
              <a:rPr lang="en-US" sz="2400" dirty="0" err="1"/>
              <a:t>Sabnis</a:t>
            </a:r>
            <a:r>
              <a:rPr lang="en-US" sz="2400" dirty="0"/>
              <a:t>, G., and Nickerson, J. V. (2022) </a:t>
            </a:r>
            <a:r>
              <a:rPr lang="en-US" sz="2400" dirty="0">
                <a:hlinkClick r:id="rId2"/>
              </a:rPr>
              <a:t>Digital Platforms in the News Industry: How Social Media Platforms Impact Traditional Media News Viewership</a:t>
            </a:r>
            <a:r>
              <a:rPr lang="en-US" sz="2400" dirty="0"/>
              <a:t>, </a:t>
            </a:r>
            <a:r>
              <a:rPr lang="en-US" sz="2400" i="1" dirty="0"/>
              <a:t>the European Journal of Information Systems</a:t>
            </a:r>
            <a:r>
              <a:rPr lang="en-US" sz="2400" dirty="0"/>
              <a:t>, forthcoming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142"/>
            <a:ext cx="4570708" cy="1325563"/>
          </a:xfrm>
        </p:spPr>
        <p:txBody>
          <a:bodyPr/>
          <a:lstStyle/>
          <a:p>
            <a:r>
              <a:rPr lang="en-US" dirty="0" smtClean="0"/>
              <a:t>Robustness Checks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7253"/>
              </p:ext>
            </p:extLst>
          </p:nvPr>
        </p:nvGraphicFramePr>
        <p:xfrm>
          <a:off x="838200" y="1287732"/>
          <a:ext cx="10950845" cy="5334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38353"/>
                <a:gridCol w="2262444"/>
                <a:gridCol w="2150746"/>
                <a:gridCol w="2150746"/>
                <a:gridCol w="2148556"/>
              </a:tblGrid>
              <a:tr h="4785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Column 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(with AveViewership</a:t>
                      </a:r>
                      <a:r>
                        <a:rPr lang="en-US" sz="1400" baseline="-25000">
                          <a:effectLst/>
                        </a:rPr>
                        <a:t>s,t</a:t>
                      </a:r>
                      <a:r>
                        <a:rPr lang="en-US" sz="1400">
                          <a:effectLst/>
                        </a:rPr>
                        <a:t> as the dependent variable)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Column 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(with fixed industry effects instead of fixed stock effects)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Column 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(GLS model)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Column 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sl-SI" sz="1400">
                          <a:effectLst/>
                        </a:rPr>
                        <a:t>(with standard errors clustered on stock and date)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Return</a:t>
                      </a:r>
                      <a:r>
                        <a:rPr lang="en-US" sz="1400" baseline="-2500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1.29***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(0.15)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0.57***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(0.17)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1.33***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(0.13)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1.23***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(0.21)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Return</a:t>
                      </a:r>
                      <a:r>
                        <a:rPr lang="en-US" sz="1400" baseline="-25000">
                          <a:effectLst/>
                        </a:rPr>
                        <a:t>s,t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4.83***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(0.33)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5.55***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(0.39)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5.45***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(0.35)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5.60***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(0.41)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Size</a:t>
                      </a:r>
                      <a:r>
                        <a:rPr lang="sl-SI" sz="1400" baseline="-2500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28.31***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(7.26)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31.92***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(8.48)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36.62***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(7.71)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32.74***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(8.45)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Size</a:t>
                      </a:r>
                      <a:r>
                        <a:rPr lang="sl-SI" sz="1400" baseline="-25000">
                          <a:effectLst/>
                        </a:rPr>
                        <a:t>s,t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-19.50***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(7.25)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-24.51***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(8.48)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-27.27***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(7.71)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-22.67***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(8.29)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VolNews</a:t>
                      </a:r>
                      <a:r>
                        <a:rPr lang="sl-SI" sz="1400" baseline="-25000">
                          <a:effectLst/>
                        </a:rPr>
                        <a:t>s,t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0.07***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0.42***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0.24***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0.18***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(0.03)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AveViewership</a:t>
                      </a:r>
                      <a:r>
                        <a:rPr lang="sl-SI" sz="1400" baseline="-2500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0.04***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Viewership</a:t>
                      </a:r>
                      <a:r>
                        <a:rPr lang="sl-SI" sz="1400" baseline="-2500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0.06***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0.08***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0.05***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VolWeibo</a:t>
                      </a:r>
                      <a:r>
                        <a:rPr lang="sl-SI" sz="1400" baseline="-2500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0.12***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0.17***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0.13***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0.14***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34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Fixed Stock Effects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34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Fixed Industry Effects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34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Fixed Day Effects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34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Num of Obs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139934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139934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139934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139934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34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Adjusted/Pesudo R squared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0.2352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0.2211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0.2052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0.3152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Social Media Stealing Viewership from Mass Media?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9644" cy="4351338"/>
          </a:xfrm>
        </p:spPr>
        <p:txBody>
          <a:bodyPr/>
          <a:lstStyle/>
          <a:p>
            <a:r>
              <a:rPr lang="en-US" dirty="0" smtClean="0"/>
              <a:t>EU article 11: Link 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79" y="2406327"/>
            <a:ext cx="3905573" cy="39055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68131" y="1822450"/>
            <a:ext cx="26670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 media becoming primary source of information?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117" y="1027906"/>
            <a:ext cx="2723531" cy="57064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Channel versus Attention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research:</a:t>
            </a:r>
          </a:p>
          <a:p>
            <a:pPr lvl="1"/>
            <a:r>
              <a:rPr lang="en-US" dirty="0" smtClean="0"/>
              <a:t>Treating social media as information channels</a:t>
            </a:r>
          </a:p>
          <a:p>
            <a:pPr lvl="1"/>
            <a:r>
              <a:rPr lang="en-US" dirty="0" err="1"/>
              <a:t>Sismeiro</a:t>
            </a:r>
            <a:r>
              <a:rPr lang="en-US" dirty="0"/>
              <a:t> and Mahmood (2018)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research</a:t>
            </a:r>
          </a:p>
          <a:p>
            <a:pPr lvl="1"/>
            <a:r>
              <a:rPr lang="en-US" dirty="0" smtClean="0"/>
              <a:t>Treating social media as attention driver</a:t>
            </a:r>
          </a:p>
          <a:p>
            <a:endParaRPr lang="en-US" dirty="0"/>
          </a:p>
          <a:p>
            <a:r>
              <a:rPr lang="en-US" dirty="0" smtClean="0"/>
              <a:t>Our research context</a:t>
            </a:r>
          </a:p>
          <a:p>
            <a:pPr lvl="1"/>
            <a:r>
              <a:rPr lang="en-US" dirty="0" smtClean="0"/>
              <a:t>Stock market</a:t>
            </a:r>
          </a:p>
        </p:txBody>
      </p:sp>
      <p:pic>
        <p:nvPicPr>
          <p:cNvPr id="4" name="Picture 3" descr="Weibo%20monke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8" y="4726982"/>
            <a:ext cx="6462794" cy="12553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Hypotheses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9316" y="2962650"/>
            <a:ext cx="21200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en-US" altLang="zh-CN" dirty="0" smtClean="0"/>
              <a:t>Social Media Post Volume at t-1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2792" y="2962650"/>
            <a:ext cx="18064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Mass Media Viewership at t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809372" y="3562815"/>
            <a:ext cx="44834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5726" y="1962049"/>
            <a:ext cx="18064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 Post </a:t>
            </a:r>
            <a:r>
              <a:rPr lang="en-US" dirty="0" smtClean="0"/>
              <a:t>Verifiability </a:t>
            </a:r>
            <a:r>
              <a:rPr lang="en-US" dirty="0"/>
              <a:t>at </a:t>
            </a:r>
            <a:r>
              <a:rPr lang="en-US" dirty="0" smtClean="0"/>
              <a:t>t-1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6467" y="4295841"/>
            <a:ext cx="18064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 Post </a:t>
            </a:r>
            <a:r>
              <a:rPr lang="en-US" dirty="0" smtClean="0"/>
              <a:t>Sentiment Positivity </a:t>
            </a:r>
            <a:r>
              <a:rPr lang="en-US" dirty="0" smtClean="0"/>
              <a:t>at t-1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77269" y="1962049"/>
            <a:ext cx="18064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 Post Sentiment Intensity at t-1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97194" y="2885379"/>
            <a:ext cx="1" cy="67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232764" y="2885379"/>
            <a:ext cx="1" cy="67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54631" y="3557795"/>
            <a:ext cx="1" cy="743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0086" y="315674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 +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13045" y="380905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 + or -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23665" y="300079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 +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85571" y="300079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H4 +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</a:t>
            </a:r>
            <a:r>
              <a:rPr lang="en-US" dirty="0" smtClean="0"/>
              <a:t>media</a:t>
            </a:r>
            <a:r>
              <a:rPr lang="en-US" dirty="0"/>
              <a:t>: </a:t>
            </a:r>
            <a:r>
              <a:rPr lang="en-US" dirty="0" err="1"/>
              <a:t>Sina</a:t>
            </a:r>
            <a:r>
              <a:rPr lang="en-US" dirty="0"/>
              <a:t> Finance (2013 &amp; 2014)</a:t>
            </a:r>
          </a:p>
          <a:p>
            <a:pPr lvl="1"/>
            <a:r>
              <a:rPr lang="en-US" dirty="0"/>
              <a:t>About 1.4 million news articles on </a:t>
            </a:r>
            <a:r>
              <a:rPr lang="en-US" dirty="0" smtClean="0"/>
              <a:t>stocks </a:t>
            </a:r>
            <a:endParaRPr lang="en-US" dirty="0"/>
          </a:p>
          <a:p>
            <a:r>
              <a:rPr lang="en-US" dirty="0" smtClean="0"/>
              <a:t>Social media: </a:t>
            </a:r>
            <a:r>
              <a:rPr lang="en-US" dirty="0" err="1" smtClean="0"/>
              <a:t>Sina</a:t>
            </a:r>
            <a:r>
              <a:rPr lang="en-US" dirty="0" smtClean="0"/>
              <a:t> Weibo (2013 &amp; 2014)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50 million </a:t>
            </a:r>
            <a:r>
              <a:rPr lang="en-US" dirty="0" smtClean="0"/>
              <a:t>records matching these stocks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DV</a:t>
                </a:r>
                <a:r>
                  <a:rPr lang="en-US" dirty="0"/>
                  <a:t>: News </a:t>
                </a:r>
                <a:r>
                  <a:rPr lang="en-US" dirty="0" smtClean="0"/>
                  <a:t>article viewership,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𝑉𝑖𝑒𝑤𝑒𝑟𝑠h𝑖𝑝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𝑃𝑉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 smtClean="0">
                  <a:effectLst/>
                </a:endParaRPr>
              </a:p>
              <a:p>
                <a:r>
                  <a:rPr lang="en-US" dirty="0" smtClean="0"/>
                  <a:t>IV: Social media volume,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𝑉𝑜𝑙𝑊𝑒𝑖𝑏𝑜</m:t>
                        </m:r>
                      </m:e>
                      <m:sub>
                        <m:r>
                          <a:rPr lang="en-US" i="1"/>
                          <m:t>𝑠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𝑡</m:t>
                        </m:r>
                      </m:sub>
                    </m:sSub>
                    <m:r>
                      <a:rPr lang="en-US" i="1"/>
                      <m:t>= 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ln</m:t>
                        </m:r>
                      </m:fName>
                      <m:e>
                        <m:r>
                          <a:rPr lang="en-US" i="1"/>
                          <m:t>(1+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𝑚</m:t>
                            </m:r>
                          </m:e>
                          <m:sub>
                            <m:r>
                              <a:rPr lang="en-US" i="1"/>
                              <m:t>𝑠</m:t>
                            </m:r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𝑡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</m:func>
                  </m:oMath>
                </a14:m>
                <a:endParaRPr lang="en-US" dirty="0" smtClean="0">
                  <a:effectLst/>
                </a:endParaRPr>
              </a:p>
              <a:p>
                <a:r>
                  <a:rPr lang="en-US" dirty="0" smtClean="0"/>
                  <a:t>Moderators: </a:t>
                </a:r>
              </a:p>
              <a:p>
                <a:pPr lvl="1"/>
                <a:r>
                  <a:rPr lang="en-US" dirty="0" smtClean="0"/>
                  <a:t>Social media sentiment intensity,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𝑆𝑒𝑛𝑡𝐼𝑛𝑡𝑊𝑒𝑖𝑏𝑜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ln</m:t>
                    </m:r>
                    <m:r>
                      <a:rPr lang="en-US">
                        <a:latin typeface="Cambria Math" charset="0"/>
                      </a:rPr>
                      <m:t>(1+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Social media sentiment positivity,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𝑆𝑒𝑛𝑡𝑊𝑒𝑖𝑏𝑜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𝑙𝑛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Social Media Source </a:t>
                </a:r>
                <a:r>
                  <a:rPr lang="en-US" dirty="0" smtClean="0"/>
                  <a:t>Verifiability,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𝑉𝑒𝑟𝑖𝑊𝑒𝑖𝑏𝑜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ln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𝑛𝑣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Control variables: return, size, </a:t>
                </a:r>
                <a:r>
                  <a:rPr lang="en-US" i="1" dirty="0" err="1" smtClean="0"/>
                  <a:t>VolNews</a:t>
                </a:r>
                <a:r>
                  <a:rPr lang="en-US" i="1" baseline="-25000" dirty="0" err="1" smtClean="0"/>
                  <a:t>s,t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i="1" dirty="0"/>
                  <a:t>Viewership</a:t>
                </a:r>
                <a:r>
                  <a:rPr lang="en-US" i="1" baseline="-25000" dirty="0"/>
                  <a:t>s,t-1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73" y="342792"/>
            <a:ext cx="7143427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9515"/>
              </p:ext>
            </p:extLst>
          </p:nvPr>
        </p:nvGraphicFramePr>
        <p:xfrm>
          <a:off x="2073141" y="365125"/>
          <a:ext cx="8988728" cy="60350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01787"/>
                <a:gridCol w="2195048"/>
                <a:gridCol w="2195048"/>
                <a:gridCol w="2196845"/>
              </a:tblGrid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Estimation Method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Fixed-Effects Models with Day Fixed Effects and Stock Fixed Effects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Dependent Variable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Viewership</a:t>
                      </a:r>
                      <a:r>
                        <a:rPr lang="en-US" sz="1200" baseline="-25000">
                          <a:effectLst/>
                        </a:rPr>
                        <a:t>s,t</a:t>
                      </a:r>
                      <a:r>
                        <a:rPr lang="en-US" sz="1200">
                          <a:effectLst/>
                        </a:rPr>
                        <a:t>, defined as the natural logarithm of one plus all the clicks on stock s at 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Return</a:t>
                      </a:r>
                      <a:r>
                        <a:rPr lang="en-US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2.54***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(0.16)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1.23***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(0.16)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1.33***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(0.17)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Return</a:t>
                      </a:r>
                      <a:r>
                        <a:rPr lang="en-US" sz="1200" baseline="-25000">
                          <a:effectLst/>
                        </a:rPr>
                        <a:t>s,t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5.82***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(0.37)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5.60***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(0.37)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5.61***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(0.37)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Size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38.01***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(8.08)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32.74***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(8.05)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32.07***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(8.05)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Size</a:t>
                      </a:r>
                      <a:r>
                        <a:rPr lang="sl-SI" sz="1200" baseline="-25000">
                          <a:effectLst/>
                        </a:rPr>
                        <a:t>s,t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-24.41***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(8.07)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-22.67***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(8.05)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-22.10***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(8.04)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VolNews</a:t>
                      </a:r>
                      <a:r>
                        <a:rPr lang="sl-SI" sz="1200" baseline="-25000">
                          <a:effectLst/>
                        </a:rPr>
                        <a:t>s,t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0.22***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0.18***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0.18***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Viewership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0.06***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0.05***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0.05***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VolWeibo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0.14***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(0.00)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0.19***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(0.01)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>
                    <a:solidFill>
                      <a:srgbClr val="FFFF00"/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SentIntWeibo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0.32***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(0.04)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SentIntWeibo</a:t>
                      </a:r>
                      <a:r>
                        <a:rPr lang="sl-SI" sz="1200" baseline="-25000">
                          <a:effectLst/>
                        </a:rPr>
                        <a:t>s,t-1 </a:t>
                      </a:r>
                      <a:r>
                        <a:rPr lang="sl-SI" sz="1200">
                          <a:effectLst/>
                        </a:rPr>
                        <a:t>* VolWeibo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0.06***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>
                    <a:solidFill>
                      <a:srgbClr val="FFFF00"/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SentWeibo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-0.08***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(0.01)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SentWeibo</a:t>
                      </a:r>
                      <a:r>
                        <a:rPr lang="sl-SI" sz="1200" baseline="-25000">
                          <a:effectLst/>
                        </a:rPr>
                        <a:t>s,t-1 </a:t>
                      </a:r>
                      <a:r>
                        <a:rPr lang="sl-SI" sz="1200">
                          <a:effectLst/>
                        </a:rPr>
                        <a:t>* VolWeibo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0.004*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(0.00)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>
                    <a:solidFill>
                      <a:srgbClr val="FFFF00"/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VeriWeibo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-0.10***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(0.02)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276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VeriWeibo</a:t>
                      </a:r>
                      <a:r>
                        <a:rPr lang="sl-SI" sz="1200" baseline="-25000">
                          <a:effectLst/>
                        </a:rPr>
                        <a:t>s,t-1 </a:t>
                      </a:r>
                      <a:r>
                        <a:rPr lang="sl-SI" sz="1200">
                          <a:effectLst/>
                        </a:rPr>
                        <a:t>* VolWeibo</a:t>
                      </a:r>
                      <a:r>
                        <a:rPr lang="sl-SI" sz="1200" baseline="-25000">
                          <a:effectLst/>
                        </a:rPr>
                        <a:t>s,t-1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0.08***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(0.01)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>
                    <a:solidFill>
                      <a:srgbClr val="FFFF00"/>
                    </a:solidFill>
                  </a:tcPr>
                </a:tc>
              </a:tr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Fixed Stock Effects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Fixed Day Effects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Num of Obs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139934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139934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139934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  <a:tr h="1077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Adjusted R squared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0.3103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0.3152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0.3163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55096" marR="5509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3141" y="1506022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653" y="6400165"/>
            <a:ext cx="671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Coefficient (standard error); * p &lt; 0.1; ** p &lt; 0.05; *** p &lt; 0.01.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4413" cy="1325563"/>
          </a:xfrm>
        </p:spPr>
        <p:txBody>
          <a:bodyPr/>
          <a:lstStyle/>
          <a:p>
            <a:r>
              <a:rPr lang="en-US" dirty="0" smtClean="0"/>
              <a:t>Causality Test 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5483"/>
              </p:ext>
            </p:extLst>
          </p:nvPr>
        </p:nvGraphicFramePr>
        <p:xfrm>
          <a:off x="3512613" y="433952"/>
          <a:ext cx="8204106" cy="59029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89732"/>
                <a:gridCol w="1865856"/>
                <a:gridCol w="1775372"/>
                <a:gridCol w="96825"/>
                <a:gridCol w="1876321"/>
              </a:tblGrid>
              <a:tr h="683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mtClean="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Column 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(With no prior news coverage at t-1 through t-7)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Column 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(With t-1 as Sundays and t as Mondays)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Column 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(With no trading for stock s at t)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7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Estimation Method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Fixed-Effects Models with Day Fixed Effects and Stock Fixed Effects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等线" charset="-122"/>
                        <a:cs typeface="Arial" charset="0"/>
                      </a:endParaRPr>
                    </a:p>
                  </a:txBody>
                  <a:tcPr marL="0" marR="0" marT="0" marB="0" anchor="ctr"/>
                </a:tc>
              </a:tr>
              <a:tr h="1067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Dependent Variable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Viewership</a:t>
                      </a:r>
                      <a:r>
                        <a:rPr lang="en-US" sz="1400" baseline="-25000">
                          <a:effectLst/>
                        </a:rPr>
                        <a:t>s,t</a:t>
                      </a:r>
                      <a:r>
                        <a:rPr lang="en-US" sz="1400">
                          <a:effectLst/>
                        </a:rPr>
                        <a:t>, defined as the natural logarithm of one plus all the clicks on stock s at 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等线" charset="-122"/>
                        <a:cs typeface="Arial" charset="0"/>
                      </a:endParaRPr>
                    </a:p>
                  </a:txBody>
                  <a:tcPr marL="0" marR="0" marT="0" marB="0" anchor="ctr"/>
                </a:tc>
              </a:tr>
              <a:tr h="382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mtClean="0">
                          <a:effectLst/>
                        </a:rPr>
                        <a:t>Return</a:t>
                      </a:r>
                      <a:r>
                        <a:rPr lang="en-US" sz="1400" baseline="-25000" smtClean="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1.95***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(0.30)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0.44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(0.39)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7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mtClean="0">
                          <a:effectLst/>
                        </a:rPr>
                        <a:t>Return</a:t>
                      </a:r>
                      <a:r>
                        <a:rPr lang="en-US" sz="1400" baseline="-25000" smtClean="0">
                          <a:effectLst/>
                        </a:rPr>
                        <a:t>s,t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6.29***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(0.47)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1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Size</a:t>
                      </a:r>
                      <a:r>
                        <a:rPr lang="sl-SI" sz="1400" baseline="-25000" smtClean="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25.12***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(9.54)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7.78***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(1.32)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7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Size</a:t>
                      </a:r>
                      <a:r>
                        <a:rPr lang="sl-SI" sz="1400" baseline="-25000" smtClean="0">
                          <a:effectLst/>
                        </a:rPr>
                        <a:t>s,t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-13.59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(9.54)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1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VolNews</a:t>
                      </a:r>
                      <a:r>
                        <a:rPr lang="sl-SI" sz="1400" baseline="-25000" smtClean="0">
                          <a:effectLst/>
                        </a:rPr>
                        <a:t>s,t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-0.11**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2.23***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Viewership</a:t>
                      </a:r>
                      <a:r>
                        <a:rPr lang="sl-SI" sz="1400" baseline="-25000" smtClean="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0.08***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(0.01)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0.03***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1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VolWeibo</a:t>
                      </a:r>
                      <a:r>
                        <a:rPr lang="sl-SI" sz="1400" baseline="-25000" smtClean="0">
                          <a:effectLst/>
                        </a:rPr>
                        <a:t>s,t-1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0.09***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0.16***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0.09***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(0.01)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Fixed Stock Effects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Fixed Day Effects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smtClean="0">
                          <a:effectLst/>
                        </a:rPr>
                        <a:t>Num of Obs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42100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39139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20177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1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Adjusted R squared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0.2194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0.2263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0.3874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38334" marR="38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12613" y="6336918"/>
            <a:ext cx="671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Coefficient (standard error); * p &lt; 0.1; ** p &lt; 0.05; *** p &lt; 0.01.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4413" cy="1325563"/>
          </a:xfrm>
        </p:spPr>
        <p:txBody>
          <a:bodyPr/>
          <a:lstStyle/>
          <a:p>
            <a:r>
              <a:rPr lang="en-US" dirty="0" smtClean="0"/>
              <a:t>Causality Test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406" y="3856060"/>
            <a:ext cx="671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Coefficient (standard error); * p &lt; 0.1; ** p &lt; 0.05; *** p &lt; 0.01.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81966"/>
              </p:ext>
            </p:extLst>
          </p:nvPr>
        </p:nvGraphicFramePr>
        <p:xfrm>
          <a:off x="2175406" y="2347300"/>
          <a:ext cx="9138357" cy="1508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51598"/>
                <a:gridCol w="2187018"/>
                <a:gridCol w="2187018"/>
                <a:gridCol w="1183022"/>
                <a:gridCol w="1329701"/>
              </a:tblGrid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Equation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Excluded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χ</a:t>
                      </a:r>
                      <a:r>
                        <a:rPr lang="sl-SI" sz="1800" baseline="300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df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Prob &gt; χ</a:t>
                      </a:r>
                      <a:r>
                        <a:rPr lang="sl-SI" sz="1800" baseline="300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6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Viewership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</a:rPr>
                        <a:t>VolWeibo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23113.771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All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23113.771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6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VolWeibo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Viewership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3295.107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6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All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3295.107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</a:rPr>
                        <a:t>***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eorgia" charset="0"/>
                        <a:ea typeface="等线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B4D3-08F8-A849-8AFD-177158F7EC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1265</Words>
  <Application>Microsoft Macintosh PowerPoint</Application>
  <PresentationFormat>Widescreen</PresentationFormat>
  <Paragraphs>391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Calibri Light</vt:lpstr>
      <vt:lpstr>Cambria Math</vt:lpstr>
      <vt:lpstr>DengXian</vt:lpstr>
      <vt:lpstr>DengXian Light</vt:lpstr>
      <vt:lpstr>Georgia</vt:lpstr>
      <vt:lpstr>Times New Roman</vt:lpstr>
      <vt:lpstr>等线</vt:lpstr>
      <vt:lpstr>Arial</vt:lpstr>
      <vt:lpstr>Office Theme</vt:lpstr>
      <vt:lpstr>Digital Platforms in the News Industry: How Social Media Platforms Impact Traditional Media News Viewership</vt:lpstr>
      <vt:lpstr>Is Social Media Stealing Viewership from Mass Media? </vt:lpstr>
      <vt:lpstr>Information Channel versus Attention Driver</vt:lpstr>
      <vt:lpstr>Hypotheses</vt:lpstr>
      <vt:lpstr>Data</vt:lpstr>
      <vt:lpstr>Variables</vt:lpstr>
      <vt:lpstr>Results</vt:lpstr>
      <vt:lpstr>Causality Test I</vt:lpstr>
      <vt:lpstr>Causality Test II</vt:lpstr>
      <vt:lpstr>Causality Test III</vt:lpstr>
      <vt:lpstr>Summary of Findings</vt:lpstr>
      <vt:lpstr>Discussion</vt:lpstr>
      <vt:lpstr>Robustness Checks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Platforms in the News Industry: How Social Media Platforms Impact Traditional Media News Viewership</dc:title>
  <dc:creator>Jie Ren</dc:creator>
  <cp:lastModifiedBy>Jie Ren</cp:lastModifiedBy>
  <cp:revision>25</cp:revision>
  <dcterms:created xsi:type="dcterms:W3CDTF">2022-10-11T00:02:12Z</dcterms:created>
  <dcterms:modified xsi:type="dcterms:W3CDTF">2022-10-23T20:28:05Z</dcterms:modified>
</cp:coreProperties>
</file>